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19" r:id="rId6"/>
    <p:sldId id="323" r:id="rId7"/>
    <p:sldId id="321" r:id="rId8"/>
    <p:sldId id="324" r:id="rId9"/>
    <p:sldId id="325" r:id="rId10"/>
    <p:sldId id="326" r:id="rId11"/>
    <p:sldId id="318" r:id="rId12"/>
    <p:sldId id="315" r:id="rId13"/>
    <p:sldId id="317" r:id="rId14"/>
    <p:sldId id="322" r:id="rId15"/>
    <p:sldId id="314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CA94E7-3AB9-BDB5-335D-6586D002FC13}" v="1520" dt="2024-06-29T10:30:21.438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989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57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1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4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2514" y="610699"/>
            <a:ext cx="7326971" cy="1895330"/>
          </a:xfrm>
        </p:spPr>
        <p:txBody>
          <a:bodyPr anchor="ctr"/>
          <a:lstStyle/>
          <a:p>
            <a:r>
              <a:rPr lang="en-US" b="0" dirty="0" err="1">
                <a:ea typeface="+mj-lt"/>
                <a:cs typeface="+mj-lt"/>
              </a:rPr>
              <a:t>MediPriority</a:t>
            </a:r>
            <a:r>
              <a:rPr lang="en-US" b="0" dirty="0">
                <a:ea typeface="+mj-lt"/>
                <a:cs typeface="+mj-lt"/>
              </a:rPr>
              <a:t> </a:t>
            </a:r>
            <a:br>
              <a:rPr lang="en-US" b="0" dirty="0">
                <a:ea typeface="+mj-lt"/>
                <a:cs typeface="+mj-lt"/>
              </a:rPr>
            </a:br>
            <a:r>
              <a:rPr lang="en-US" b="0" dirty="0">
                <a:ea typeface="+mj-lt"/>
                <a:cs typeface="+mj-lt"/>
              </a:rPr>
              <a:t>Our AI-Driven Healthcare ECO-SYSTEM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F47C919-22E7-0141-1244-6265B217F834}"/>
              </a:ext>
            </a:extLst>
          </p:cNvPr>
          <p:cNvSpPr txBox="1">
            <a:spLocks/>
          </p:cNvSpPr>
          <p:nvPr/>
        </p:nvSpPr>
        <p:spPr>
          <a:xfrm>
            <a:off x="4652469" y="2420885"/>
            <a:ext cx="4654646" cy="66804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Supporting Material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75FD0-8D4B-8BCC-5424-B25091FA4F00}"/>
              </a:ext>
            </a:extLst>
          </p:cNvPr>
          <p:cNvSpPr txBox="1"/>
          <p:nvPr/>
        </p:nvSpPr>
        <p:spPr>
          <a:xfrm>
            <a:off x="3257334" y="3117524"/>
            <a:ext cx="59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Made by: Sneh Shah, Neel Shah, </a:t>
            </a:r>
            <a:r>
              <a:rPr lang="en-IN" dirty="0" err="1"/>
              <a:t>Pankil</a:t>
            </a:r>
            <a:r>
              <a:rPr lang="en-IN" dirty="0"/>
              <a:t> Soni </a:t>
            </a:r>
          </a:p>
          <a:p>
            <a:r>
              <a:rPr lang="en-IN" dirty="0"/>
              <a:t>Institute name: </a:t>
            </a:r>
            <a:r>
              <a:rPr lang="en-IN" dirty="0" err="1"/>
              <a:t>Chandubhai</a:t>
            </a:r>
            <a:r>
              <a:rPr lang="en-IN" dirty="0"/>
              <a:t> S Patel Institute of Technology</a:t>
            </a:r>
          </a:p>
          <a:p>
            <a:r>
              <a:rPr lang="en-IN" dirty="0"/>
              <a:t>Mentor: Prof. Nirav Bhatt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close-up of a prescription&#10;&#10;Description automatically generated">
            <a:extLst>
              <a:ext uri="{FF2B5EF4-FFF2-40B4-BE49-F238E27FC236}">
                <a16:creationId xmlns:a16="http://schemas.microsoft.com/office/drawing/2014/main" id="{17C4E59B-8429-983F-52A1-F27D58D44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097" y="2514033"/>
            <a:ext cx="3274614" cy="344646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1ADCE86-3ABF-81DA-9FE1-999DD205F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" r="33604" b="-263"/>
          <a:stretch/>
        </p:blipFill>
        <p:spPr>
          <a:xfrm>
            <a:off x="7749883" y="786699"/>
            <a:ext cx="3071381" cy="5948367"/>
          </a:xfrm>
          <a:prstGeom prst="rect">
            <a:avLst/>
          </a:prstGeom>
        </p:spPr>
      </p:pic>
      <p:pic>
        <p:nvPicPr>
          <p:cNvPr id="15" name="Picture 14" descr="A close-up of a paper with writing&#10;&#10;Description automatically generated">
            <a:extLst>
              <a:ext uri="{FF2B5EF4-FFF2-40B4-BE49-F238E27FC236}">
                <a16:creationId xmlns:a16="http://schemas.microsoft.com/office/drawing/2014/main" id="{61D11263-19A9-BDCD-8407-7D208F23D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39" y="1889351"/>
            <a:ext cx="3481186" cy="4695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CC1DE0-FF89-190E-A832-7EA8DB81DF2E}"/>
              </a:ext>
            </a:extLst>
          </p:cNvPr>
          <p:cNvSpPr txBox="1"/>
          <p:nvPr/>
        </p:nvSpPr>
        <p:spPr>
          <a:xfrm>
            <a:off x="1799303" y="717755"/>
            <a:ext cx="388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Analysis of Prescription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Medicine Bot Demo">
            <a:hlinkClick r:id="" action="ppaction://media"/>
            <a:extLst>
              <a:ext uri="{FF2B5EF4-FFF2-40B4-BE49-F238E27FC236}">
                <a16:creationId xmlns:a16="http://schemas.microsoft.com/office/drawing/2014/main" id="{5A687417-E7F4-6DAD-37FC-563855A123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425" y="928688"/>
            <a:ext cx="9709150" cy="524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73045F-2297-3F63-BF49-14FF700C8FDA}"/>
              </a:ext>
            </a:extLst>
          </p:cNvPr>
          <p:cNvSpPr txBox="1"/>
          <p:nvPr/>
        </p:nvSpPr>
        <p:spPr>
          <a:xfrm>
            <a:off x="5250426" y="45719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Medicine Ordering bot</a:t>
            </a:r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309" y="150130"/>
            <a:ext cx="4294975" cy="615218"/>
          </a:xfrm>
        </p:spPr>
        <p:txBody>
          <a:bodyPr/>
          <a:lstStyle/>
          <a:p>
            <a:r>
              <a:rPr lang="en-US" sz="2800" dirty="0"/>
              <a:t>Future 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793308" y="1041964"/>
            <a:ext cx="7043618" cy="2233233"/>
          </a:xfrm>
        </p:spPr>
        <p:txBody>
          <a:bodyPr vert="horz" lIns="91440" tIns="0" rIns="91440" bIns="0" rtlCol="0" anchor="t">
            <a:normAutofit fontScale="92500"/>
          </a:bodyPr>
          <a:lstStyle/>
          <a:p>
            <a:pPr marL="342900" indent="-342900">
              <a:buChar char="•"/>
            </a:pPr>
            <a:r>
              <a:rPr lang="en-US" dirty="0">
                <a:cs typeface="Sabon Next LT"/>
              </a:rPr>
              <a:t>Add more interpretability and fairness to all of the AI models.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cs typeface="Sabon Next LT"/>
              </a:rPr>
              <a:t>Experiment with custom designed models instead of only depending on the LLMs.</a:t>
            </a:r>
          </a:p>
          <a:p>
            <a:pPr marL="342900" indent="-342900">
              <a:buChar char="•"/>
            </a:pPr>
            <a:r>
              <a:rPr lang="en-US" dirty="0">
                <a:cs typeface="Sabon Next LT"/>
              </a:rPr>
              <a:t>Integrate all </a:t>
            </a:r>
            <a:r>
              <a:rPr lang="en-US" sz="2200" dirty="0">
                <a:ea typeface="+mn-lt"/>
                <a:cs typeface="+mn-lt"/>
              </a:rPr>
              <a:t>the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cs typeface="Sabon Next LT"/>
              </a:rPr>
              <a:t>existing models with Front-end and back-end and make entire system more scalable.</a:t>
            </a:r>
          </a:p>
          <a:p>
            <a:pPr marL="342900" indent="-342900">
              <a:buChar char="•"/>
            </a:pPr>
            <a:endParaRPr lang="en-US" dirty="0">
              <a:cs typeface="Sabon Next 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85372-A8C6-772A-805E-8B56F84ED5C7}"/>
              </a:ext>
            </a:extLst>
          </p:cNvPr>
          <p:cNvSpPr txBox="1">
            <a:spLocks/>
          </p:cNvSpPr>
          <p:nvPr/>
        </p:nvSpPr>
        <p:spPr>
          <a:xfrm>
            <a:off x="3791495" y="3386815"/>
            <a:ext cx="5356331" cy="306790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 dirty="0"/>
              <a:t>New features that we are planning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9058231-C3C1-A1AD-A9E5-0628EE3C12E4}"/>
              </a:ext>
            </a:extLst>
          </p:cNvPr>
          <p:cNvSpPr txBox="1">
            <a:spLocks/>
          </p:cNvSpPr>
          <p:nvPr/>
        </p:nvSpPr>
        <p:spPr>
          <a:xfrm>
            <a:off x="3891279" y="3906721"/>
            <a:ext cx="8132188" cy="1643592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7472" indent="-347472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85800" indent="-347472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Predictive Health AI: Forecast potential health issues before symptoms appear.</a:t>
            </a:r>
            <a:endParaRPr lang="en-US" sz="2000" dirty="0">
              <a:cs typeface="Sabon Next 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Graph-Integrated Care: Personalized treatment based on genetic/similar profiles.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AI Emotional Support: Advanced chatbots for mental health assistance.</a:t>
            </a:r>
            <a:endParaRPr lang="en-US" sz="2000" dirty="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6115664" cy="2234642"/>
          </a:xfrm>
        </p:spPr>
        <p:txBody>
          <a:bodyPr/>
          <a:lstStyle/>
          <a:p>
            <a:r>
              <a:rPr lang="en-US" dirty="0"/>
              <a:t>Sneh Shah </a:t>
            </a:r>
            <a:r>
              <a:rPr lang="en-US" dirty="0">
                <a:cs typeface="Sabon Next LT"/>
              </a:rPr>
              <a:t>22aiml049@charusat.edu.in,</a:t>
            </a:r>
            <a:endParaRPr lang="en-US" dirty="0"/>
          </a:p>
          <a:p>
            <a:r>
              <a:rPr lang="en-US" dirty="0"/>
              <a:t>Neel shah 22aiml048@charusat.edu.in, </a:t>
            </a:r>
          </a:p>
          <a:p>
            <a:r>
              <a:rPr lang="en-US" dirty="0" err="1"/>
              <a:t>Pankil</a:t>
            </a:r>
            <a:r>
              <a:rPr lang="en-US" dirty="0"/>
              <a:t> Soni 22aiml054@charusat.du.in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E9D223-91E1-DF6E-FF4B-00E29D8858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5974" y="1294167"/>
            <a:ext cx="9801020" cy="52161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95F998-E767-6B97-90A5-D27CD7FF0A56}"/>
              </a:ext>
            </a:extLst>
          </p:cNvPr>
          <p:cNvSpPr txBox="1"/>
          <p:nvPr/>
        </p:nvSpPr>
        <p:spPr>
          <a:xfrm>
            <a:off x="2576052" y="356108"/>
            <a:ext cx="553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UI for Assistant chatbot and to take visual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Content Placeholder 11" descr="A screenshot of a medical information&#10;&#10;Description automatically generated">
            <a:extLst>
              <a:ext uri="{FF2B5EF4-FFF2-40B4-BE49-F238E27FC236}">
                <a16:creationId xmlns:a16="http://schemas.microsoft.com/office/drawing/2014/main" id="{36E73DF4-D005-3773-593F-3B4B10F22A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02817" y="1494503"/>
            <a:ext cx="6158210" cy="4465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A7F538D-C367-DD44-20E4-2F4D6C58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57" y="1494503"/>
            <a:ext cx="4683442" cy="4674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5FA7E-2D4C-5BDA-151D-6104543D11C2}"/>
              </a:ext>
            </a:extLst>
          </p:cNvPr>
          <p:cNvSpPr txBox="1"/>
          <p:nvPr/>
        </p:nvSpPr>
        <p:spPr>
          <a:xfrm>
            <a:off x="4699819" y="737419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Example analysis of visual agent</a:t>
            </a:r>
          </a:p>
        </p:txBody>
      </p:sp>
    </p:spTree>
    <p:extLst>
      <p:ext uri="{BB962C8B-B14F-4D97-AF65-F5344CB8AC3E}">
        <p14:creationId xmlns:p14="http://schemas.microsoft.com/office/powerpoint/2010/main" val="134704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A screenshot of a person&#10;&#10;Description automatically generated">
            <a:extLst>
              <a:ext uri="{FF2B5EF4-FFF2-40B4-BE49-F238E27FC236}">
                <a16:creationId xmlns:a16="http://schemas.microsoft.com/office/drawing/2014/main" id="{21C1F362-E8C0-91D0-7C4A-59A82C58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948" y="1182523"/>
            <a:ext cx="3538842" cy="5343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ntro2">
            <a:hlinkClick r:id="" action="ppaction://media"/>
            <a:extLst>
              <a:ext uri="{FF2B5EF4-FFF2-40B4-BE49-F238E27FC236}">
                <a16:creationId xmlns:a16="http://schemas.microsoft.com/office/drawing/2014/main" id="{3DCFB756-9F56-2AEC-E035-8924D15F3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2434" y="1350143"/>
            <a:ext cx="3902075" cy="4313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B1E09-24AB-8FF2-4AD9-E1E2559E6D37}"/>
              </a:ext>
            </a:extLst>
          </p:cNvPr>
          <p:cNvSpPr txBox="1"/>
          <p:nvPr/>
        </p:nvSpPr>
        <p:spPr>
          <a:xfrm>
            <a:off x="1548404" y="813191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Ai remedies recommender avatar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F99B6-F26E-D120-8F67-8AB6DDC97B66}"/>
              </a:ext>
            </a:extLst>
          </p:cNvPr>
          <p:cNvSpPr txBox="1"/>
          <p:nvPr/>
        </p:nvSpPr>
        <p:spPr>
          <a:xfrm>
            <a:off x="8003459" y="8131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Live visual recommender avatar</a:t>
            </a: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F2332-8A1E-11D9-C9F0-D8CC91A8224D}"/>
              </a:ext>
            </a:extLst>
          </p:cNvPr>
          <p:cNvSpPr txBox="1"/>
          <p:nvPr/>
        </p:nvSpPr>
        <p:spPr>
          <a:xfrm>
            <a:off x="2880851" y="467023"/>
            <a:ext cx="40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Dynamic Patient slot booking</a:t>
            </a:r>
          </a:p>
        </p:txBody>
      </p:sp>
      <p:pic>
        <p:nvPicPr>
          <p:cNvPr id="18" name="image7.png">
            <a:extLst>
              <a:ext uri="{FF2B5EF4-FFF2-40B4-BE49-F238E27FC236}">
                <a16:creationId xmlns:a16="http://schemas.microsoft.com/office/drawing/2014/main" id="{48189B0F-EC79-D6AD-A40E-EAF7AB3F39E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8651" y="1768987"/>
            <a:ext cx="5439697" cy="2946400"/>
          </a:xfrm>
          <a:prstGeom prst="rect">
            <a:avLst/>
          </a:prstGeom>
          <a:ln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34CF96-FD7B-ED84-D8BD-6230B854CDE2}"/>
              </a:ext>
            </a:extLst>
          </p:cNvPr>
          <p:cNvSpPr txBox="1"/>
          <p:nvPr/>
        </p:nvSpPr>
        <p:spPr>
          <a:xfrm>
            <a:off x="1071716" y="1399655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Creating doctor data</a:t>
            </a:r>
          </a:p>
        </p:txBody>
      </p:sp>
      <p:pic>
        <p:nvPicPr>
          <p:cNvPr id="20" name="image4.png">
            <a:extLst>
              <a:ext uri="{FF2B5EF4-FFF2-40B4-BE49-F238E27FC236}">
                <a16:creationId xmlns:a16="http://schemas.microsoft.com/office/drawing/2014/main" id="{60B3F9E9-2837-40B3-2DE4-62CDA544C53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096000" y="1804424"/>
            <a:ext cx="5943600" cy="3347679"/>
          </a:xfrm>
          <a:prstGeom prst="rect">
            <a:avLst/>
          </a:prstGeom>
          <a:ln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2292E7-5E3D-6A7D-AEB5-8835002C8BA3}"/>
              </a:ext>
            </a:extLst>
          </p:cNvPr>
          <p:cNvSpPr txBox="1"/>
          <p:nvPr/>
        </p:nvSpPr>
        <p:spPr>
          <a:xfrm>
            <a:off x="6766529" y="1167953"/>
            <a:ext cx="460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Inserting patient data and adding them to the</a:t>
            </a:r>
          </a:p>
          <a:p>
            <a:r>
              <a:rPr lang="en-IN" dirty="0"/>
              <a:t> waiting list</a:t>
            </a:r>
          </a:p>
        </p:txBody>
      </p:sp>
    </p:spTree>
    <p:extLst>
      <p:ext uri="{BB962C8B-B14F-4D97-AF65-F5344CB8AC3E}">
        <p14:creationId xmlns:p14="http://schemas.microsoft.com/office/powerpoint/2010/main" val="168518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F2332-8A1E-11D9-C9F0-D8CC91A8224D}"/>
              </a:ext>
            </a:extLst>
          </p:cNvPr>
          <p:cNvSpPr txBox="1"/>
          <p:nvPr/>
        </p:nvSpPr>
        <p:spPr>
          <a:xfrm>
            <a:off x="2880851" y="467023"/>
            <a:ext cx="40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Dynamic Patient slot booking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6524C-061F-352B-A61F-E47D773A460E}"/>
              </a:ext>
            </a:extLst>
          </p:cNvPr>
          <p:cNvSpPr txBox="1"/>
          <p:nvPr/>
        </p:nvSpPr>
        <p:spPr>
          <a:xfrm>
            <a:off x="1229032" y="1179872"/>
            <a:ext cx="680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Creating dummy data for real-life with 1000 patient and 12 doctors</a:t>
            </a: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AE29A7DA-3AAA-6D98-9D34-096D74D0681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54626" y="1807761"/>
            <a:ext cx="5943600" cy="2793735"/>
          </a:xfrm>
          <a:prstGeom prst="rect">
            <a:avLst/>
          </a:prstGeom>
          <a:ln/>
        </p:spPr>
      </p:pic>
      <p:pic>
        <p:nvPicPr>
          <p:cNvPr id="5" name="image1.png">
            <a:extLst>
              <a:ext uri="{FF2B5EF4-FFF2-40B4-BE49-F238E27FC236}">
                <a16:creationId xmlns:a16="http://schemas.microsoft.com/office/drawing/2014/main" id="{A6298D65-2B57-9F59-84D0-DA4FE3A3F7C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54626" y="1807761"/>
            <a:ext cx="5943600" cy="2793735"/>
          </a:xfrm>
          <a:prstGeom prst="rect">
            <a:avLst/>
          </a:prstGeom>
          <a:ln/>
        </p:spPr>
      </p:pic>
      <p:pic>
        <p:nvPicPr>
          <p:cNvPr id="6" name="image3.png">
            <a:extLst>
              <a:ext uri="{FF2B5EF4-FFF2-40B4-BE49-F238E27FC236}">
                <a16:creationId xmlns:a16="http://schemas.microsoft.com/office/drawing/2014/main" id="{0BC0BDDD-1C7C-6603-D6F8-09AE01DCB4BE}"/>
              </a:ext>
            </a:extLst>
          </p:cNvPr>
          <p:cNvPicPr/>
          <p:nvPr/>
        </p:nvPicPr>
        <p:blipFill rotWithShape="1">
          <a:blip r:embed="rId3"/>
          <a:srcRect r="14268"/>
          <a:stretch/>
        </p:blipFill>
        <p:spPr>
          <a:xfrm>
            <a:off x="6791632" y="1807761"/>
            <a:ext cx="5095568" cy="289205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5053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F2332-8A1E-11D9-C9F0-D8CC91A8224D}"/>
              </a:ext>
            </a:extLst>
          </p:cNvPr>
          <p:cNvSpPr txBox="1"/>
          <p:nvPr/>
        </p:nvSpPr>
        <p:spPr>
          <a:xfrm>
            <a:off x="2880851" y="467023"/>
            <a:ext cx="40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Dynamic Patient slot booking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6524C-061F-352B-A61F-E47D773A460E}"/>
              </a:ext>
            </a:extLst>
          </p:cNvPr>
          <p:cNvSpPr txBox="1"/>
          <p:nvPr/>
        </p:nvSpPr>
        <p:spPr>
          <a:xfrm>
            <a:off x="2163096" y="1364538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Allocating time to the patients</a:t>
            </a:r>
          </a:p>
        </p:txBody>
      </p:sp>
      <p:pic>
        <p:nvPicPr>
          <p:cNvPr id="7" name="image6.png">
            <a:extLst>
              <a:ext uri="{FF2B5EF4-FFF2-40B4-BE49-F238E27FC236}">
                <a16:creationId xmlns:a16="http://schemas.microsoft.com/office/drawing/2014/main" id="{931A8BC7-E43A-FB4E-C7D9-0E2452717BF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39296" y="1896806"/>
            <a:ext cx="6737555" cy="4775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2294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wearing glasses and a blue shirt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9088" r="19088"/>
          <a:stretch/>
        </p:blipFill>
        <p:spPr>
          <a:xfrm>
            <a:off x="8989454" y="3405189"/>
            <a:ext cx="3202546" cy="34528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B4DEFF3-14C0-3709-466D-980F97995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9" y="580104"/>
            <a:ext cx="5110162" cy="5759180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BA0A3E09-6347-D21D-0D1D-CA4B3C34EBE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/>
          <a:stretch>
            <a:fillRect/>
          </a:stretch>
        </p:blipFill>
        <p:spPr>
          <a:xfrm>
            <a:off x="5299587" y="163266"/>
            <a:ext cx="6896465" cy="6407867"/>
          </a:xfr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28BC465-1EDF-61E0-B46D-EB1B660A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236" y="507043"/>
            <a:ext cx="2988015" cy="6015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0F9A17-5E69-5CC8-F973-C9149AF38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72" y="928688"/>
            <a:ext cx="6213987" cy="5876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22CAB4-C076-0213-7693-6A2F69896AE9}"/>
              </a:ext>
            </a:extLst>
          </p:cNvPr>
          <p:cNvSpPr txBox="1"/>
          <p:nvPr/>
        </p:nvSpPr>
        <p:spPr>
          <a:xfrm>
            <a:off x="1455174" y="129683"/>
            <a:ext cx="686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Creating google calendar reminders for medicines and appointments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7B7F6F-2C08-4296-B7AB-C2C3F42192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FA76D1-3C6D-40BC-A42D-496B6EDE8B8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239</Words>
  <Application>Microsoft Office PowerPoint</Application>
  <PresentationFormat>Widescreen</PresentationFormat>
  <Paragraphs>43</Paragraphs>
  <Slides>13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Custom</vt:lpstr>
      <vt:lpstr>MediPriority  Our AI-Driven Healthcare ECO-SYSTEM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 scope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 presentation</dc:title>
  <dc:subject/>
  <dc:creator>Sneh Shah</dc:creator>
  <cp:lastModifiedBy>Sneh Shah</cp:lastModifiedBy>
  <cp:revision>536</cp:revision>
  <dcterms:created xsi:type="dcterms:W3CDTF">2024-06-29T04:33:36Z</dcterms:created>
  <dcterms:modified xsi:type="dcterms:W3CDTF">2024-08-07T17:11:06Z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